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3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190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705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88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2724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005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5453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762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65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448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850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B10F8-D018-4205-9C46-7404EEE2CC05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D2A7E-5982-4D52-BFA5-40EBFAC10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43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999" y="1524000"/>
            <a:ext cx="10990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smtClean="0">
                <a:solidFill>
                  <a:srgbClr val="FF0000"/>
                </a:solidFill>
                <a:latin typeface="Cambria" panose="02040503050406030204" pitchFamily="18" charset="0"/>
              </a:rPr>
              <a:t>Актуальные вопросы 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системы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29770" y="5292437"/>
            <a:ext cx="56108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latin typeface="Cambria" panose="02040503050406030204" pitchFamily="18" charset="0"/>
              </a:rPr>
              <a:t>Заместитель начальника по УМР</a:t>
            </a:r>
          </a:p>
          <a:p>
            <a:r>
              <a:rPr lang="ru-RU" sz="2800" i="1" dirty="0" smtClean="0">
                <a:latin typeface="Cambria" panose="02040503050406030204" pitchFamily="18" charset="0"/>
              </a:rPr>
              <a:t>Рыбакова Л.С. </a:t>
            </a:r>
            <a:endParaRPr lang="ru-RU" sz="2800" i="1" dirty="0"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8806" y="2203751"/>
            <a:ext cx="103711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(Протокол совещания с руководителями отделов образования от 10.02.2022 года)</a:t>
            </a:r>
            <a:endParaRPr lang="ru-RU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138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720" y="198812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8435" t="12898" r="10000" b="32451"/>
          <a:stretch/>
        </p:blipFill>
        <p:spPr>
          <a:xfrm>
            <a:off x="789709" y="1482436"/>
            <a:ext cx="10612583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146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9546" t="14110" r="21356" b="5966"/>
          <a:stretch/>
        </p:blipFill>
        <p:spPr>
          <a:xfrm>
            <a:off x="1662545" y="906698"/>
            <a:ext cx="8506691" cy="58466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6720" y="198812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5437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9111" t="13731" r="9856" b="5398"/>
          <a:stretch/>
        </p:blipFill>
        <p:spPr>
          <a:xfrm>
            <a:off x="775855" y="775854"/>
            <a:ext cx="10543309" cy="59158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6720" y="198812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171" y="198812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3639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21782" t="13352" r="21250" b="15246"/>
          <a:stretch/>
        </p:blipFill>
        <p:spPr>
          <a:xfrm>
            <a:off x="247510" y="906698"/>
            <a:ext cx="8395855" cy="4412843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78283" y="0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21730" t="34781" r="22473" b="33022"/>
          <a:stretch/>
        </p:blipFill>
        <p:spPr>
          <a:xfrm>
            <a:off x="5604162" y="4141904"/>
            <a:ext cx="6380019" cy="2355273"/>
          </a:xfrm>
          <a:prstGeom prst="rect">
            <a:avLst/>
          </a:prstGeom>
          <a:ln>
            <a:solidFill>
              <a:srgbClr val="0000CC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36869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8283" y="0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219" y="1127847"/>
            <a:ext cx="11362341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00CC"/>
                </a:solidFill>
                <a:latin typeface="Cambria" panose="02040503050406030204" pitchFamily="18" charset="0"/>
              </a:rPr>
              <a:t>Правовые основы изучения родных языков:</a:t>
            </a:r>
          </a:p>
          <a:p>
            <a:endParaRPr lang="ru-RU" sz="800" dirty="0" smtClean="0">
              <a:latin typeface="Cambria" panose="02040503050406030204" pitchFamily="18" charset="0"/>
            </a:endParaRPr>
          </a:p>
          <a:p>
            <a:r>
              <a:rPr lang="ru-RU" sz="2800" b="1" dirty="0" smtClean="0">
                <a:latin typeface="Cambria" panose="02040503050406030204" pitchFamily="18" charset="0"/>
              </a:rPr>
              <a:t>Конституция РФ  </a:t>
            </a:r>
            <a:r>
              <a:rPr lang="ru-RU" sz="2800" dirty="0" smtClean="0">
                <a:latin typeface="Cambria" panose="02040503050406030204" pitchFamily="18" charset="0"/>
              </a:rPr>
              <a:t>- ст. 26, ст. 68</a:t>
            </a:r>
          </a:p>
          <a:p>
            <a:endParaRPr lang="ru-RU" sz="800" dirty="0" smtClean="0">
              <a:latin typeface="Cambria" panose="02040503050406030204" pitchFamily="18" charset="0"/>
            </a:endParaRPr>
          </a:p>
          <a:p>
            <a:r>
              <a:rPr lang="ru-RU" sz="2800" b="1" dirty="0" smtClean="0">
                <a:latin typeface="Cambria" panose="02040503050406030204" pitchFamily="18" charset="0"/>
              </a:rPr>
              <a:t>Закон РФ «О языках народов РФ» от 25. 10. 1991 </a:t>
            </a:r>
          </a:p>
          <a:p>
            <a:r>
              <a:rPr lang="ru-RU" sz="2800" dirty="0" smtClean="0">
                <a:latin typeface="Cambria" panose="02040503050406030204" pitchFamily="18" charset="0"/>
              </a:rPr>
              <a:t>– </a:t>
            </a:r>
            <a:r>
              <a:rPr lang="ru-RU" sz="3600" dirty="0" smtClean="0">
                <a:latin typeface="Cambria" panose="02040503050406030204" pitchFamily="18" charset="0"/>
              </a:rPr>
              <a:t>ст.2</a:t>
            </a:r>
            <a:r>
              <a:rPr lang="ru-RU" sz="2800" dirty="0" smtClean="0">
                <a:latin typeface="Cambria" panose="02040503050406030204" pitchFamily="18" charset="0"/>
              </a:rPr>
              <a:t> п.3, </a:t>
            </a:r>
            <a:r>
              <a:rPr lang="ru-RU" sz="3600" dirty="0" smtClean="0">
                <a:latin typeface="Cambria" panose="02040503050406030204" pitchFamily="18" charset="0"/>
              </a:rPr>
              <a:t>ст.9</a:t>
            </a:r>
            <a:r>
              <a:rPr lang="ru-RU" sz="2800" dirty="0" smtClean="0">
                <a:latin typeface="Cambria" panose="02040503050406030204" pitchFamily="18" charset="0"/>
              </a:rPr>
              <a:t>. п.1,п.2, </a:t>
            </a:r>
            <a:r>
              <a:rPr lang="ru-RU" sz="3600" dirty="0" smtClean="0">
                <a:latin typeface="Cambria" panose="02040503050406030204" pitchFamily="18" charset="0"/>
              </a:rPr>
              <a:t>ст.10</a:t>
            </a:r>
            <a:r>
              <a:rPr lang="ru-RU" sz="2800" dirty="0" smtClean="0">
                <a:latin typeface="Cambria" panose="02040503050406030204" pitchFamily="18" charset="0"/>
              </a:rPr>
              <a:t> п.1.</a:t>
            </a:r>
          </a:p>
          <a:p>
            <a:r>
              <a:rPr lang="ru-RU" sz="2800" b="1" dirty="0" smtClean="0">
                <a:latin typeface="Cambria" panose="02040503050406030204" pitchFamily="18" charset="0"/>
              </a:rPr>
              <a:t>Федеральный закон «О внесении изменений в статье 11 и 14 ФЗ </a:t>
            </a:r>
          </a:p>
          <a:p>
            <a:r>
              <a:rPr lang="ru-RU" sz="2800" b="1" dirty="0" smtClean="0">
                <a:latin typeface="Cambria" panose="02040503050406030204" pitchFamily="18" charset="0"/>
              </a:rPr>
              <a:t>«Об образовании в РФ» №273 </a:t>
            </a:r>
            <a:r>
              <a:rPr lang="ru-RU" sz="2800" dirty="0" smtClean="0">
                <a:latin typeface="Cambria" panose="02040503050406030204" pitchFamily="18" charset="0"/>
              </a:rPr>
              <a:t>– ст.14, ст.11, ст.12 </a:t>
            </a:r>
          </a:p>
          <a:p>
            <a:endParaRPr lang="ru-RU" sz="800" dirty="0" smtClean="0">
              <a:latin typeface="Cambria" panose="02040503050406030204" pitchFamily="18" charset="0"/>
            </a:endParaRPr>
          </a:p>
          <a:p>
            <a:r>
              <a:rPr lang="ru-RU" sz="2800" b="1" dirty="0" smtClean="0">
                <a:latin typeface="Cambria" panose="02040503050406030204" pitchFamily="18" charset="0"/>
              </a:rPr>
              <a:t>ФГОС НОО № 286  </a:t>
            </a:r>
            <a:r>
              <a:rPr lang="ru-RU" sz="2800" dirty="0" smtClean="0">
                <a:latin typeface="Cambria" panose="02040503050406030204" pitchFamily="18" charset="0"/>
              </a:rPr>
              <a:t>- п.1, п.32.1</a:t>
            </a:r>
          </a:p>
          <a:p>
            <a:endParaRPr lang="ru-RU" sz="800" dirty="0" smtClean="0">
              <a:latin typeface="Cambria" panose="02040503050406030204" pitchFamily="18" charset="0"/>
            </a:endParaRPr>
          </a:p>
          <a:p>
            <a:r>
              <a:rPr lang="ru-RU" sz="2800" b="1" dirty="0" smtClean="0">
                <a:latin typeface="Cambria" panose="02040503050406030204" pitchFamily="18" charset="0"/>
              </a:rPr>
              <a:t>ФГОС  ООО № 287 </a:t>
            </a:r>
            <a:r>
              <a:rPr lang="ru-RU" sz="2800" dirty="0" smtClean="0">
                <a:latin typeface="Cambria" panose="02040503050406030204" pitchFamily="18" charset="0"/>
              </a:rPr>
              <a:t>– п. 33.1</a:t>
            </a:r>
            <a:endParaRPr lang="ru-RU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2325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283" y="0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801091" y="748145"/>
            <a:ext cx="3990109" cy="678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234545" y="748145"/>
            <a:ext cx="4461164" cy="678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8283" y="1579418"/>
            <a:ext cx="2407262" cy="52322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Родной язык</a:t>
            </a:r>
            <a:endParaRPr lang="ru-RU" sz="2800" b="1" dirty="0">
              <a:solidFill>
                <a:srgbClr val="0000CC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42707" y="1467277"/>
            <a:ext cx="4170822" cy="1384995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Государственный язык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 Республики 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Татарстан</a:t>
            </a:r>
            <a:endParaRPr lang="ru-RU" sz="2800" b="1" dirty="0">
              <a:solidFill>
                <a:srgbClr val="0000CC"/>
              </a:solidFill>
              <a:latin typeface="Cambria" panose="020405030504060302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580896" y="2165075"/>
            <a:ext cx="914400" cy="512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2604838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" panose="02040503050406030204" pitchFamily="18" charset="0"/>
              </a:rPr>
              <a:t>татарский</a:t>
            </a:r>
            <a:endParaRPr lang="ru-RU" b="1" dirty="0">
              <a:latin typeface="Cambria" panose="020405030504060302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739342" y="2116676"/>
            <a:ext cx="0" cy="116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38096" y="3224065"/>
            <a:ext cx="15744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" panose="02040503050406030204" pitchFamily="18" charset="0"/>
              </a:rPr>
              <a:t>Чувашский,</a:t>
            </a:r>
          </a:p>
          <a:p>
            <a:r>
              <a:rPr lang="ru-RU" b="1" dirty="0" smtClean="0">
                <a:latin typeface="Cambria" panose="02040503050406030204" pitchFamily="18" charset="0"/>
              </a:rPr>
              <a:t>Удмуртский,</a:t>
            </a:r>
          </a:p>
          <a:p>
            <a:r>
              <a:rPr lang="ru-RU" b="1" dirty="0" smtClean="0">
                <a:latin typeface="Cambria" panose="02040503050406030204" pitchFamily="18" charset="0"/>
              </a:rPr>
              <a:t>Марийский, </a:t>
            </a:r>
          </a:p>
          <a:p>
            <a:r>
              <a:rPr lang="ru-RU" b="1" dirty="0" smtClean="0">
                <a:latin typeface="Cambria" panose="02040503050406030204" pitchFamily="18" charset="0"/>
              </a:rPr>
              <a:t>Мордовский</a:t>
            </a:r>
            <a:endParaRPr lang="ru-RU" b="1" dirty="0">
              <a:latin typeface="Cambria" panose="020405030504060302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133600" y="2165075"/>
            <a:ext cx="678873" cy="624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12565" y="2791156"/>
            <a:ext cx="1155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mbria" panose="02040503050406030204" pitchFamily="18" charset="0"/>
              </a:rPr>
              <a:t>Русский</a:t>
            </a:r>
            <a:endParaRPr lang="ru-RU" b="1" dirty="0">
              <a:latin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674289"/>
            <a:ext cx="3522439" cy="830997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Родная литература на </a:t>
            </a:r>
          </a:p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родном языке</a:t>
            </a:r>
            <a:endParaRPr lang="ru-RU" sz="2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49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102050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Развитие функциональной грамотности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7445" y="901850"/>
            <a:ext cx="782688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ambria" panose="02040503050406030204" pitchFamily="18" charset="0"/>
              </a:rPr>
              <a:t>Повышение качества образования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ambria" panose="02040503050406030204" pitchFamily="18" charset="0"/>
              </a:rPr>
              <a:t>Результаты освоения ООП  соответствии с ФГОС</a:t>
            </a:r>
            <a:endParaRPr lang="en-US" sz="2400" dirty="0" smtClean="0"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ambria" panose="02040503050406030204" pitchFamily="18" charset="0"/>
              </a:rPr>
              <a:t>Оценочные процедуры ( ВПР, ЕГЭ, ОГЭ, </a:t>
            </a:r>
            <a:r>
              <a:rPr lang="en-US" sz="2400" dirty="0" smtClean="0">
                <a:latin typeface="Cambria" panose="02040503050406030204" pitchFamily="18" charset="0"/>
              </a:rPr>
              <a:t>PIZA </a:t>
            </a:r>
            <a:r>
              <a:rPr lang="ru-RU" sz="2400" dirty="0" smtClean="0">
                <a:latin typeface="Cambria" panose="02040503050406030204" pitchFamily="18" charset="0"/>
              </a:rPr>
              <a:t>, </a:t>
            </a:r>
            <a:r>
              <a:rPr lang="en-US" sz="2400" dirty="0" smtClean="0">
                <a:latin typeface="Cambria" panose="02040503050406030204" pitchFamily="18" charset="0"/>
              </a:rPr>
              <a:t>TIMSS )</a:t>
            </a:r>
            <a:endParaRPr lang="ru-RU" sz="2400" dirty="0" smtClean="0">
              <a:latin typeface="Cambria" panose="02040503050406030204" pitchFamily="18" charset="0"/>
            </a:endParaRPr>
          </a:p>
          <a:p>
            <a:endParaRPr lang="ru-RU" sz="2400" dirty="0" smtClean="0">
              <a:latin typeface="Cambria" panose="02040503050406030204" pitchFamily="18" charset="0"/>
            </a:endParaRPr>
          </a:p>
          <a:p>
            <a:endParaRPr lang="ru-RU" dirty="0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988620" y="2748509"/>
            <a:ext cx="609600" cy="29351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5637" y="2822055"/>
            <a:ext cx="615392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ambria" panose="02040503050406030204" pitchFamily="18" charset="0"/>
              </a:rPr>
              <a:t>Читательская грамотность</a:t>
            </a:r>
          </a:p>
          <a:p>
            <a:r>
              <a:rPr lang="ru-RU" sz="2800" b="1" dirty="0" smtClean="0">
                <a:latin typeface="Cambria" panose="02040503050406030204" pitchFamily="18" charset="0"/>
              </a:rPr>
              <a:t>Математическая грамотность</a:t>
            </a:r>
          </a:p>
          <a:p>
            <a:r>
              <a:rPr lang="ru-RU" sz="2800" b="1" dirty="0" smtClean="0">
                <a:latin typeface="Cambria" panose="02040503050406030204" pitchFamily="18" charset="0"/>
              </a:rPr>
              <a:t>Финансовая грамотность</a:t>
            </a:r>
          </a:p>
          <a:p>
            <a:r>
              <a:rPr lang="ru-RU" sz="2800" b="1" dirty="0" smtClean="0">
                <a:latin typeface="Cambria" panose="02040503050406030204" pitchFamily="18" charset="0"/>
              </a:rPr>
              <a:t>Естественно-научная грамотность</a:t>
            </a:r>
          </a:p>
          <a:p>
            <a:r>
              <a:rPr lang="ru-RU" sz="2800" b="1" dirty="0" smtClean="0">
                <a:latin typeface="Cambria" panose="02040503050406030204" pitchFamily="18" charset="0"/>
              </a:rPr>
              <a:t>Глобальные компетенции</a:t>
            </a:r>
          </a:p>
          <a:p>
            <a:r>
              <a:rPr lang="ru-RU" sz="2800" b="1" dirty="0">
                <a:latin typeface="Cambria" panose="02040503050406030204" pitchFamily="18" charset="0"/>
              </a:rPr>
              <a:t>К</a:t>
            </a:r>
            <a:r>
              <a:rPr lang="ru-RU" sz="2800" b="1" dirty="0" smtClean="0">
                <a:latin typeface="Cambria" panose="02040503050406030204" pitchFamily="18" charset="0"/>
              </a:rPr>
              <a:t>реативное мышление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0703" y="5208955"/>
            <a:ext cx="5095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Нахождение и извлечение информации</a:t>
            </a:r>
          </a:p>
          <a:p>
            <a:r>
              <a:rPr lang="ru-RU" dirty="0" smtClean="0"/>
              <a:t>Интеграция и интерпретирование</a:t>
            </a:r>
          </a:p>
          <a:p>
            <a:r>
              <a:rPr lang="ru-RU" dirty="0" smtClean="0"/>
              <a:t>Осмысливание оценивание содержания и формы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844145" y="4160883"/>
            <a:ext cx="4156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Работа с завучами и учителями</a:t>
            </a:r>
          </a:p>
          <a:p>
            <a:r>
              <a:rPr lang="ru-RU" dirty="0" smtClean="0"/>
              <a:t> Использование банка зданий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9270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102050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Развитие функциональной грамотности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097326"/>
            <a:ext cx="12245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Cambria" panose="02040503050406030204" pitchFamily="18" charset="0"/>
              </a:rPr>
              <a:t>Исследование</a:t>
            </a:r>
            <a:r>
              <a:rPr lang="en-US" sz="3200" b="1" u="sng" dirty="0" smtClean="0">
                <a:latin typeface="Cambria" panose="02040503050406030204" pitchFamily="18" charset="0"/>
              </a:rPr>
              <a:t> PIZA </a:t>
            </a:r>
            <a:r>
              <a:rPr lang="en-US" sz="3200" dirty="0" smtClean="0">
                <a:latin typeface="Cambria" panose="02040503050406030204" pitchFamily="18" charset="0"/>
              </a:rPr>
              <a:t>– 8</a:t>
            </a:r>
            <a:r>
              <a:rPr lang="ru-RU" sz="3200" dirty="0" smtClean="0">
                <a:latin typeface="Cambria" panose="02040503050406030204" pitchFamily="18" charset="0"/>
              </a:rPr>
              <a:t> школ РТ – </a:t>
            </a:r>
            <a:r>
              <a:rPr lang="ru-RU" sz="3200" b="1" u="sng" dirty="0" smtClean="0">
                <a:solidFill>
                  <a:srgbClr val="0000CC"/>
                </a:solidFill>
                <a:latin typeface="Cambria" panose="02040503050406030204" pitchFamily="18" charset="0"/>
              </a:rPr>
              <a:t>МБОУ «</a:t>
            </a:r>
            <a:r>
              <a:rPr lang="ru-RU" sz="3200" b="1" u="sng" dirty="0" err="1" smtClean="0">
                <a:solidFill>
                  <a:srgbClr val="0000CC"/>
                </a:solidFill>
                <a:latin typeface="Cambria" panose="02040503050406030204" pitchFamily="18" charset="0"/>
              </a:rPr>
              <a:t>Трёхозёрская</a:t>
            </a:r>
            <a:r>
              <a:rPr lang="ru-RU" sz="3200" b="1" u="sng" dirty="0" smtClean="0">
                <a:solidFill>
                  <a:srgbClr val="0000CC"/>
                </a:solidFill>
                <a:latin typeface="Cambria" panose="02040503050406030204" pitchFamily="18" charset="0"/>
              </a:rPr>
              <a:t> СОШ»</a:t>
            </a:r>
            <a:r>
              <a:rPr lang="en-US" sz="3200" b="1" u="sng" dirty="0" smtClean="0">
                <a:solidFill>
                  <a:srgbClr val="0000CC"/>
                </a:solidFill>
                <a:latin typeface="Cambria" panose="02040503050406030204" pitchFamily="18" charset="0"/>
              </a:rPr>
              <a:t>  </a:t>
            </a:r>
            <a:r>
              <a:rPr lang="ru-RU" sz="3200" b="1" u="sng" dirty="0" smtClean="0">
                <a:solidFill>
                  <a:srgbClr val="0000CC"/>
                </a:solidFill>
                <a:latin typeface="Cambria" panose="02040503050406030204" pitchFamily="18" charset="0"/>
              </a:rPr>
              <a:t> </a:t>
            </a:r>
            <a:endParaRPr lang="ru-RU" sz="3200" b="1" u="sng" dirty="0">
              <a:solidFill>
                <a:srgbClr val="0000CC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836" y="1728267"/>
            <a:ext cx="9767354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Cambria" panose="02040503050406030204" pitchFamily="18" charset="0"/>
              </a:rPr>
              <a:t>Диагностическое тестирование по ФГ 6 классов:</a:t>
            </a:r>
          </a:p>
          <a:p>
            <a:endParaRPr lang="ru-RU" sz="2400" dirty="0" smtClean="0">
              <a:latin typeface="Cambria" panose="02040503050406030204" pitchFamily="18" charset="0"/>
            </a:endParaRPr>
          </a:p>
          <a:p>
            <a:r>
              <a:rPr lang="ru-RU" sz="2400" dirty="0" smtClean="0">
                <a:latin typeface="Cambria" panose="02040503050406030204" pitchFamily="18" charset="0"/>
              </a:rPr>
              <a:t>Болгарская СОШ №1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Болгарская кадетская ш-и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Антоновская СОШ</a:t>
            </a:r>
          </a:p>
          <a:p>
            <a:r>
              <a:rPr lang="ru-RU" sz="2400" dirty="0" err="1" smtClean="0">
                <a:latin typeface="Cambria" panose="02040503050406030204" pitchFamily="18" charset="0"/>
              </a:rPr>
              <a:t>Кимовская</a:t>
            </a:r>
            <a:r>
              <a:rPr lang="ru-RU" sz="2400" dirty="0" smtClean="0">
                <a:latin typeface="Cambria" panose="02040503050406030204" pitchFamily="18" charset="0"/>
              </a:rPr>
              <a:t> СОШ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Полянская СОШ</a:t>
            </a:r>
          </a:p>
          <a:p>
            <a:r>
              <a:rPr lang="ru-RU" sz="2400" dirty="0" err="1" smtClean="0">
                <a:latin typeface="Cambria" panose="02040503050406030204" pitchFamily="18" charset="0"/>
              </a:rPr>
              <a:t>Трёхозёрская</a:t>
            </a:r>
            <a:r>
              <a:rPr lang="ru-RU" sz="2400" dirty="0" smtClean="0">
                <a:latin typeface="Cambria" panose="02040503050406030204" pitchFamily="18" charset="0"/>
              </a:rPr>
              <a:t> СОШ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Санаторная ш-и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Иске </a:t>
            </a:r>
            <a:r>
              <a:rPr lang="ru-RU" sz="2400" dirty="0" err="1" smtClean="0">
                <a:latin typeface="Cambria" panose="02040503050406030204" pitchFamily="18" charset="0"/>
              </a:rPr>
              <a:t>Рязяпская</a:t>
            </a:r>
            <a:r>
              <a:rPr lang="ru-RU" sz="2400" dirty="0" smtClean="0">
                <a:latin typeface="Cambria" panose="02040503050406030204" pitchFamily="18" charset="0"/>
              </a:rPr>
              <a:t> СОШ</a:t>
            </a:r>
            <a:endParaRPr lang="ru-RU" sz="2400" dirty="0">
              <a:latin typeface="Cambria" panose="02040503050406030204" pitchFamily="18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4128655" y="2471057"/>
            <a:ext cx="609600" cy="29351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906196" y="2736235"/>
            <a:ext cx="62221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Объективность, перекрёстная проверка </a:t>
            </a:r>
          </a:p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ПОДГОТОВКА</a:t>
            </a:r>
            <a:endParaRPr lang="ru-RU" sz="2400" b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8255" y="3938627"/>
            <a:ext cx="7072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Изучить План-график и Прядок проведения!!!</a:t>
            </a:r>
            <a:endParaRPr lang="ru-RU" sz="2400" b="1" u="sng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642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30407" t="31156" r="14648" b="8807"/>
          <a:stretch/>
        </p:blipFill>
        <p:spPr>
          <a:xfrm>
            <a:off x="1648690" y="1052944"/>
            <a:ext cx="8908474" cy="5472842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90901" y="120418"/>
            <a:ext cx="102050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Развитие функциональной грамотности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34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102050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Развитие функциональной грамотности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7309" y="1138927"/>
            <a:ext cx="8354291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Административные меры: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Издание приказа (утверждение нормативных документов, закрепление ответственных),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Внесение изменений в ООП (целевой и содержательный раздел, рабочие программы, по предметам, курсам, внеурочной деятельности, в программу дополнительного образования),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Внесение изменений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локальные документы,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ВШК и в структуру анализа уроков учителя,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Дорожных карт по каждому направлению.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698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8509" y="415637"/>
            <a:ext cx="67794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Цифровая трансформация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8873" y="1357746"/>
            <a:ext cx="95748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Год  </a:t>
            </a:r>
            <a:r>
              <a:rPr lang="ru-RU" sz="24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Цифровизации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в Республике Татарстан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Программа «Цифровая экономика в Российской Федерации»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9716" y="2422966"/>
            <a:ext cx="84970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Завершить работу по подтверждению учётных записей,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зарегистрированных на платформе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«Университет </a:t>
            </a:r>
            <a:r>
              <a:rPr lang="ru-RU" sz="24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Иннополис</a:t>
            </a: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»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educont.ru</a:t>
            </a:r>
            <a:endParaRPr lang="ru-RU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5710" y="3857518"/>
            <a:ext cx="5600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Директор _______________Учитель__________ Ученик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78873" y="4461073"/>
            <a:ext cx="654121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-Создать событие</a:t>
            </a:r>
          </a:p>
          <a:p>
            <a:r>
              <a:rPr lang="ru-RU" sz="24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-Направить ученикам</a:t>
            </a:r>
          </a:p>
          <a:p>
            <a:r>
              <a:rPr lang="ru-RU" sz="24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-Выполнение учениками</a:t>
            </a:r>
          </a:p>
          <a:p>
            <a:r>
              <a:rPr lang="ru-RU" sz="24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-Проверка учителем</a:t>
            </a:r>
          </a:p>
          <a:p>
            <a:r>
              <a:rPr lang="ru-RU" sz="24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-Обратная связь (комментарии ученикам)</a:t>
            </a:r>
            <a:endParaRPr lang="ru-RU" sz="2400" b="1" dirty="0">
              <a:solidFill>
                <a:srgbClr val="0000CC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745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102050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Развитие функциональной грамотности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091" y="1298417"/>
            <a:ext cx="11118848" cy="247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Организационно-педагогические меры: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Проведения педагогического совета по теме Функциональная грамотность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определения приоритетных  задач,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Обсуждение проблемы с родителями (проведение родительских собраний),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заседаний ШМО учителей  с целью определения приоритетных  задач на уроке и внеурочной деятельности,  рассмотрения  содержания  учебника и экспертиза заданий учебника на соответствие заданиям, направленных на развитие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 целью создания банка заданий или с целью демонстрации использования цифровых образовательных ресурсов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7494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102050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Развитие функциональной грамотности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218" y="1021850"/>
            <a:ext cx="11374582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Информационно-методические меры: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раздела на сайте школы  с информацией и нормативными документами,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профессиональных дефицитов учителей и реализация индивидуальных образовательных маршрутов педагогов,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Курсовая подготовка педагогов по данному направлению,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содержания и критериев для диагностики и мониторинга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ФГ,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программ курсов и программ внеурочной деятельности направленных на развитие ФГ и их реализация,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ЦОР и создание банка заданий,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семинаров и практикумов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(методические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чтения по ФГ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методическая неделя по ФГ,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чемпионат по составлению заданий для педагогов, олимпиада по решению заданий по ФГ для учащихся и т.д.),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Посещение администрацией уроков с целью анализа  (развитие ФГ) выявление профессиональных дефицитов,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тиражирование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лучшего опыта учителей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230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5623" y="778822"/>
            <a:ext cx="6722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Регион – муниципалитет - школа</a:t>
            </a:r>
            <a:endParaRPr lang="ru-RU" sz="3200" b="1" dirty="0">
              <a:solidFill>
                <a:srgbClr val="0000CC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5519" t="22443" r="25819" b="9833"/>
          <a:stretch/>
        </p:blipFill>
        <p:spPr>
          <a:xfrm>
            <a:off x="2525623" y="1585270"/>
            <a:ext cx="6722739" cy="495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5612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199" t="25852" r="16139" b="15435"/>
          <a:stretch/>
        </p:blipFill>
        <p:spPr>
          <a:xfrm>
            <a:off x="1092723" y="828304"/>
            <a:ext cx="9324110" cy="37159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13689" t="49716" r="17097" b="29261"/>
          <a:stretch/>
        </p:blipFill>
        <p:spPr>
          <a:xfrm>
            <a:off x="1092722" y="4682836"/>
            <a:ext cx="9159641" cy="1537855"/>
          </a:xfrm>
          <a:prstGeom prst="rect">
            <a:avLst/>
          </a:prstGeom>
          <a:ln>
            <a:solidFill>
              <a:srgbClr val="0000CC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447341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1773" t="31534" r="16777" b="14299"/>
          <a:stretch/>
        </p:blipFill>
        <p:spPr>
          <a:xfrm>
            <a:off x="734967" y="1233055"/>
            <a:ext cx="10304053" cy="46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594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624" t="48201" r="15926" b="19413"/>
          <a:stretch/>
        </p:blipFill>
        <p:spPr>
          <a:xfrm>
            <a:off x="1238794" y="942110"/>
            <a:ext cx="9296400" cy="23691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12944" t="44792" r="16672" b="20738"/>
          <a:stretch/>
        </p:blipFill>
        <p:spPr>
          <a:xfrm>
            <a:off x="1308067" y="3425043"/>
            <a:ext cx="9157854" cy="252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8159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36578713"/>
              </p:ext>
            </p:extLst>
          </p:nvPr>
        </p:nvGraphicFramePr>
        <p:xfrm>
          <a:off x="263236" y="1069810"/>
          <a:ext cx="11402291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02291">
                  <a:extLst>
                    <a:ext uri="{9D8B030D-6E8A-4147-A177-3AD203B41FA5}">
                      <a16:colId xmlns:a16="http://schemas.microsoft.com/office/drawing/2014/main" xmlns="" val="7958345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Своевременная подготовка ППЭ к ЕГЭ и внесение информации в «Мониторинг готовности к ППЭ» </a:t>
                      </a:r>
                      <a:endParaRPr lang="ru-RU" sz="2400" dirty="0" smtClean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Незавершение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участниками КЕГЭ экзамена по причине организационно-технологического сбоя на уровне района</a:t>
                      </a:r>
                    </a:p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Соблюдение сроков распечатки, сканирования и обработки бланков ЕГЭ </a:t>
                      </a:r>
                    </a:p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своевременная отработка меток о нарушениях в ППЭ в режиме онлайн</a:t>
                      </a:r>
                    </a:p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замечаний по процедуре ЕГЭ</a:t>
                      </a:r>
                    </a:p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лиц, задействованных в ГИА</a:t>
                      </a:r>
                    </a:p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Несвоевременное начало экзамена по вине лиц, привлекаемых к проведению ЕГЭ</a:t>
                      </a:r>
                    </a:p>
                    <a:p>
                      <a:pPr marL="34290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Прерывание онлайн-трансляции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615" marR="9461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7881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07218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2945" t="47064" r="16778" b="13920"/>
          <a:stretch/>
        </p:blipFill>
        <p:spPr>
          <a:xfrm>
            <a:off x="817418" y="1205344"/>
            <a:ext cx="9641576" cy="28540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12518" t="49905" r="16718" b="17330"/>
          <a:stretch/>
        </p:blipFill>
        <p:spPr>
          <a:xfrm>
            <a:off x="817418" y="4156363"/>
            <a:ext cx="9765670" cy="23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9300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2305" t="35132" r="16352" b="10701"/>
          <a:stretch/>
        </p:blipFill>
        <p:spPr>
          <a:xfrm>
            <a:off x="1190901" y="1274617"/>
            <a:ext cx="9542198" cy="40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885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2837" t="27935" r="16565" b="7765"/>
          <a:stretch/>
        </p:blipFill>
        <p:spPr>
          <a:xfrm>
            <a:off x="1010792" y="1226129"/>
            <a:ext cx="9572296" cy="4703617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034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5967" y="0"/>
            <a:ext cx="67794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Цифровая трансформация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 descr="C:\Users\Zam\Downloads\Screenshot_2022-02-21 ЦОК(1).png"/>
          <p:cNvPicPr>
            <a:picLocks noChangeAspect="1" noChangeArrowheads="1"/>
          </p:cNvPicPr>
          <p:nvPr/>
        </p:nvPicPr>
        <p:blipFill>
          <a:blip r:embed="rId2" cstate="print"/>
          <a:srcRect r="2605" b="4915"/>
          <a:stretch>
            <a:fillRect/>
          </a:stretch>
        </p:blipFill>
        <p:spPr bwMode="auto">
          <a:xfrm>
            <a:off x="676642" y="990600"/>
            <a:ext cx="3979764" cy="5579012"/>
          </a:xfrm>
          <a:prstGeom prst="rect">
            <a:avLst/>
          </a:prstGeom>
          <a:noFill/>
        </p:spPr>
      </p:pic>
      <p:pic>
        <p:nvPicPr>
          <p:cNvPr id="1027" name="Picture 3" descr="C:\Users\Zam\Downloads\Screenshot_2022-02-21 ЦО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6319" y="1392702"/>
            <a:ext cx="3872761" cy="5465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077887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0901" y="120418"/>
            <a:ext cx="9392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Объективность оценочных процедур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731" t="37594" r="16458" b="26988"/>
          <a:stretch/>
        </p:blipFill>
        <p:spPr>
          <a:xfrm>
            <a:off x="969818" y="1205345"/>
            <a:ext cx="9952305" cy="3311237"/>
          </a:xfrm>
          <a:prstGeom prst="rect">
            <a:avLst/>
          </a:prstGeom>
          <a:ln>
            <a:solidFill>
              <a:srgbClr val="0000CC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497146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0495" y="120418"/>
            <a:ext cx="101007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Протокол совещания с директорами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школ Спасского района ( от 22.02.2022)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039" y="1800225"/>
            <a:ext cx="1178112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Завершить работу по подтверждению учётных записей, зарегистрированных на платформе АНО ВО «Университет </a:t>
            </a:r>
            <a:r>
              <a:rPr lang="ru-RU" dirty="0" err="1" smtClean="0"/>
              <a:t>Иннополис</a:t>
            </a:r>
            <a:r>
              <a:rPr lang="ru-RU" i="1" dirty="0" smtClean="0"/>
              <a:t>»                                                                                                                                                (срок: до 27.02.2022)</a:t>
            </a:r>
          </a:p>
          <a:p>
            <a:pPr marL="342900" indent="-342900">
              <a:buAutoNum type="arabicPeriod" startAt="2"/>
            </a:pPr>
            <a:r>
              <a:rPr lang="ru-RU" dirty="0" smtClean="0"/>
              <a:t>Организовать работу по изучению новых ФГОС, подготовке документов </a:t>
            </a:r>
            <a:r>
              <a:rPr lang="ru-RU" i="1" dirty="0" smtClean="0"/>
              <a:t>согласно срокам и критериям указанных</a:t>
            </a:r>
          </a:p>
          <a:p>
            <a:r>
              <a:rPr lang="ru-RU" i="1" dirty="0" smtClean="0"/>
              <a:t> в мониторинге  готовности к обновлённым ФГОС</a:t>
            </a:r>
          </a:p>
          <a:p>
            <a:r>
              <a:rPr lang="ru-RU" dirty="0" smtClean="0"/>
              <a:t>3. Разработать комплекс мер по развитию функциональной грамотности согласно методическим рекомендациям</a:t>
            </a:r>
          </a:p>
          <a:p>
            <a:r>
              <a:rPr lang="ru-RU" dirty="0" smtClean="0"/>
              <a:t> ( Приказ РОО № 106 от15.02.2022) и обеспечить их реализацию</a:t>
            </a:r>
          </a:p>
          <a:p>
            <a:pPr algn="r"/>
            <a:r>
              <a:rPr lang="ru-RU" i="1" dirty="0" smtClean="0"/>
              <a:t>( срок разработки комплекса мер: до 1.03.2022 срок реализации: постоянно)</a:t>
            </a:r>
          </a:p>
          <a:p>
            <a:r>
              <a:rPr lang="ru-RU" dirty="0" smtClean="0"/>
              <a:t>4. Школам – участникам в диагностическом тестировании по ФГ организовать подготовку к тестированию,</a:t>
            </a:r>
          </a:p>
          <a:p>
            <a:r>
              <a:rPr lang="ru-RU" dirty="0" smtClean="0"/>
              <a:t> в том числе с использованием </a:t>
            </a:r>
            <a:r>
              <a:rPr lang="ru-RU" dirty="0" err="1" smtClean="0"/>
              <a:t>ЦОРов</a:t>
            </a:r>
            <a:endParaRPr lang="ru-RU" dirty="0" smtClean="0"/>
          </a:p>
          <a:p>
            <a:pPr algn="r"/>
            <a:r>
              <a:rPr lang="ru-RU" i="1" dirty="0" smtClean="0"/>
              <a:t>( срок исполнения: ежедневно)</a:t>
            </a:r>
            <a:endParaRPr lang="ru-RU" dirty="0"/>
          </a:p>
          <a:p>
            <a:r>
              <a:rPr lang="ru-RU" dirty="0" smtClean="0"/>
              <a:t>5. Взять на контроль выполнение критериев по объективности оценочных процедур  (согласно Приказу РОО от 1002.2022 №92)  </a:t>
            </a:r>
          </a:p>
          <a:p>
            <a:pPr algn="r"/>
            <a:r>
              <a:rPr lang="ru-RU" dirty="0" smtClean="0"/>
              <a:t>  </a:t>
            </a:r>
            <a:r>
              <a:rPr lang="ru-RU" i="1" dirty="0" smtClean="0"/>
              <a:t>(срок исполнения: постоянно)</a:t>
            </a:r>
          </a:p>
          <a:p>
            <a:r>
              <a:rPr lang="ru-RU" dirty="0" smtClean="0"/>
              <a:t>6. Принять участие в муниципальном этапе конкурса проектов , направленных на сохранение и развитие </a:t>
            </a:r>
            <a:r>
              <a:rPr lang="ru-RU" smtClean="0"/>
              <a:t>родных языков, </a:t>
            </a:r>
            <a:r>
              <a:rPr lang="ru-RU" i="1" dirty="0" smtClean="0"/>
              <a:t>согласно установленным срокам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758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415636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536" y="1523568"/>
            <a:ext cx="1104546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Приказы Министерства просвещения Российской Федерации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№286 от 31.05.2021 «О утверждении федеральных государственного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образовательного стандарта НОО»</a:t>
            </a:r>
          </a:p>
          <a:p>
            <a:endParaRPr lang="ru-RU" sz="24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№287 от 31.05.2021 ««О утверждении федеральных государственного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образовательного стандарта НОО»</a:t>
            </a:r>
          </a:p>
          <a:p>
            <a:endParaRPr lang="ru-RU" sz="2400" dirty="0"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2884" y="3952766"/>
            <a:ext cx="101550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ambria" panose="02040503050406030204" pitchFamily="18" charset="0"/>
              </a:rPr>
              <a:t>1 класс и 5 класс – </a:t>
            </a: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обновлённые </a:t>
            </a:r>
            <a:r>
              <a:rPr lang="ru-RU" sz="2800" b="1" dirty="0" smtClean="0">
                <a:latin typeface="Cambria" panose="02040503050406030204" pitchFamily="18" charset="0"/>
              </a:rPr>
              <a:t>ФГОС НОО и ООО</a:t>
            </a:r>
          </a:p>
          <a:p>
            <a:r>
              <a:rPr lang="ru-RU" sz="2800" b="1" dirty="0" smtClean="0">
                <a:latin typeface="Cambria" panose="02040503050406030204" pitchFamily="18" charset="0"/>
              </a:rPr>
              <a:t>2-4, 6-9 классы – готовность школы и согласие родителей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3175" y="4906873"/>
            <a:ext cx="7257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ambria" panose="02040503050406030204" pitchFamily="18" charset="0"/>
              </a:rPr>
              <a:t>2026 год – все классы в штатном режиме</a:t>
            </a:r>
            <a:endParaRPr lang="ru-RU" sz="2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2185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415636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" y="1243012"/>
            <a:ext cx="9744014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00CC"/>
                </a:solidFill>
                <a:latin typeface="Cambria" panose="02040503050406030204" pitchFamily="18" charset="0"/>
              </a:rPr>
              <a:t>Пять основных образовательных программ:</a:t>
            </a:r>
          </a:p>
          <a:p>
            <a:endParaRPr lang="ru-RU" sz="2800" b="1" u="sng" dirty="0" smtClean="0">
              <a:solidFill>
                <a:srgbClr val="0000CC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Cambria" panose="02040503050406030204" pitchFamily="18" charset="0"/>
              </a:rPr>
              <a:t>1 класс - ООП НОО ( ФГОС НОО – Приказ № 286)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 smtClean="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Cambria" panose="02040503050406030204" pitchFamily="18" charset="0"/>
              </a:rPr>
              <a:t>2-4 классы – ООП НОО ( ФГОС НОО – Приказ №373)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 smtClean="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Cambria" panose="02040503050406030204" pitchFamily="18" charset="0"/>
              </a:rPr>
              <a:t>5 класс – ООП ООО ( ФГОС ООО – Приказ №287)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 smtClean="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Cambria" panose="02040503050406030204" pitchFamily="18" charset="0"/>
              </a:rPr>
              <a:t>6-9 классы – ООП ООО ( ФГОС ООО – Приказ № 1897)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 smtClean="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Cambria" panose="02040503050406030204" pitchFamily="18" charset="0"/>
              </a:rPr>
              <a:t>10-11 классы – ООП СОО ( ФГОС СОО – Приказ № 413)</a:t>
            </a:r>
          </a:p>
        </p:txBody>
      </p:sp>
    </p:spTree>
    <p:extLst>
      <p:ext uri="{BB962C8B-B14F-4D97-AF65-F5344CB8AC3E}">
        <p14:creationId xmlns:p14="http://schemas.microsoft.com/office/powerpoint/2010/main" xmlns="" val="158918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1273" y="429490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6" y="1137376"/>
            <a:ext cx="1190105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Cambria" panose="02040503050406030204" pitchFamily="18" charset="0"/>
              </a:rPr>
              <a:t>Мониторинг готовности к обновлённым ФГОС: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Разработать и утвердить план-график мероприятий по введению ФГОС                                  </a:t>
            </a:r>
            <a:r>
              <a:rPr lang="ru-RU" sz="2800" i="1" dirty="0" smtClean="0">
                <a:latin typeface="Cambria" panose="02040503050406030204" pitchFamily="18" charset="0"/>
              </a:rPr>
              <a:t>(срок исполнения: до 25.02.2022)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Разработать и утвердить новые ООП НОО и ООО </a:t>
            </a:r>
          </a:p>
          <a:p>
            <a:pPr algn="r"/>
            <a:r>
              <a:rPr lang="ru-RU" sz="2800" b="1" i="1" dirty="0" smtClean="0">
                <a:latin typeface="Cambria" panose="02040503050406030204" pitchFamily="18" charset="0"/>
              </a:rPr>
              <a:t> </a:t>
            </a:r>
            <a:r>
              <a:rPr lang="ru-RU" sz="2800" i="1" dirty="0" smtClean="0">
                <a:latin typeface="Cambria" panose="02040503050406030204" pitchFamily="18" charset="0"/>
              </a:rPr>
              <a:t>(срок подготовки проектов: до 1.06.2022)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Разработать и утвердить рабочие программы по учебным предметам и внеурочной деятельности </a:t>
            </a:r>
          </a:p>
          <a:p>
            <a:pPr algn="r"/>
            <a:r>
              <a:rPr lang="ru-RU" sz="2800" i="1" dirty="0" smtClean="0">
                <a:latin typeface="Cambria" panose="02040503050406030204" pitchFamily="18" charset="0"/>
              </a:rPr>
              <a:t>(срок подготовки проектов: до1.06.2022)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Привести в соответствие локальные акты школы</a:t>
            </a:r>
          </a:p>
          <a:p>
            <a:pPr algn="r"/>
            <a:r>
              <a:rPr lang="ru-RU" sz="2800" i="1" dirty="0" smtClean="0">
                <a:latin typeface="Cambria" panose="02040503050406030204" pitchFamily="18" charset="0"/>
              </a:rPr>
              <a:t>(срок исполнения: 25.08.2022)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Привести в соответствие с требованиями ФГОС кадровые условия, штатное расписание, должностные инструкции</a:t>
            </a:r>
          </a:p>
          <a:p>
            <a:pPr algn="r"/>
            <a:r>
              <a:rPr lang="ru-RU" sz="2800" i="1" dirty="0" smtClean="0">
                <a:latin typeface="Cambria" panose="02040503050406030204" pitchFamily="18" charset="0"/>
              </a:rPr>
              <a:t>(Срок исполнения: апрель 2022)</a:t>
            </a:r>
          </a:p>
          <a:p>
            <a:pPr algn="r"/>
            <a:endParaRPr lang="ru-RU" sz="2800" i="1" dirty="0" smtClean="0">
              <a:latin typeface="Cambria" panose="02040503050406030204" pitchFamily="18" charset="0"/>
            </a:endParaRPr>
          </a:p>
          <a:p>
            <a:endParaRPr lang="ru-RU" sz="2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583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5265" y="115685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3533" y="823571"/>
            <a:ext cx="8312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>
                <a:latin typeface="Cambria" panose="02040503050406030204" pitchFamily="18" charset="0"/>
              </a:rPr>
              <a:t>Мониторинг готовности к обновлённым ФГОС: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023" y="1346791"/>
            <a:ext cx="118014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i="1" dirty="0" smtClean="0">
                <a:latin typeface="Cambria" panose="02040503050406030204" pitchFamily="18" charset="0"/>
              </a:rPr>
              <a:t>Определение списка учебников , учебных пособий </a:t>
            </a:r>
            <a:r>
              <a:rPr lang="ru-RU" sz="2800" b="1" i="1" dirty="0" err="1" smtClean="0">
                <a:latin typeface="Cambria" panose="02040503050406030204" pitchFamily="18" charset="0"/>
              </a:rPr>
              <a:t>ЦОРов</a:t>
            </a:r>
            <a:endParaRPr lang="ru-RU" sz="2800" b="1" i="1" dirty="0" smtClean="0">
              <a:latin typeface="Cambria" panose="02040503050406030204" pitchFamily="18" charset="0"/>
            </a:endParaRPr>
          </a:p>
          <a:p>
            <a:pPr algn="r"/>
            <a:r>
              <a:rPr lang="ru-RU" sz="2800" i="1" dirty="0" smtClean="0">
                <a:latin typeface="Cambria" panose="02040503050406030204" pitchFamily="18" charset="0"/>
              </a:rPr>
              <a:t>(Срок исполнения: апрель-июнь 2022)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Определение модели реализации сетевых форм взаимодействия школы                      </a:t>
            </a:r>
            <a:r>
              <a:rPr lang="ru-RU" sz="2800" i="1" dirty="0" smtClean="0">
                <a:latin typeface="Cambria" panose="02040503050406030204" pitchFamily="18" charset="0"/>
              </a:rPr>
              <a:t>(Срок исполнения: июнь 2022)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Разработан план работы методических объединений по теме реализации обновлённых ФГОС</a:t>
            </a:r>
          </a:p>
          <a:p>
            <a:pPr algn="r"/>
            <a:r>
              <a:rPr lang="ru-RU" sz="2800" i="1" dirty="0" smtClean="0">
                <a:latin typeface="Cambria" panose="02040503050406030204" pitchFamily="18" charset="0"/>
              </a:rPr>
              <a:t> (Срок проведения мероприятий: постоянно)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Обучение педагогов (курсы ПК </a:t>
            </a:r>
            <a:r>
              <a:rPr lang="ru-RU" sz="2800" b="1" dirty="0" err="1" smtClean="0">
                <a:latin typeface="Cambria" panose="02040503050406030204" pitchFamily="18" charset="0"/>
              </a:rPr>
              <a:t>тьюторское</a:t>
            </a:r>
            <a:r>
              <a:rPr lang="ru-RU" sz="2800" b="1" dirty="0" smtClean="0">
                <a:latin typeface="Cambria" panose="02040503050406030204" pitchFamily="18" charset="0"/>
              </a:rPr>
              <a:t> сопровождение)</a:t>
            </a:r>
          </a:p>
          <a:p>
            <a:pPr algn="r"/>
            <a:r>
              <a:rPr lang="ru-RU" sz="2800" i="1" dirty="0" smtClean="0">
                <a:latin typeface="Cambria" panose="02040503050406030204" pitchFamily="18" charset="0"/>
              </a:rPr>
              <a:t>(Срок исполнения: постоянно)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Cambria" panose="02040503050406030204" pitchFamily="18" charset="0"/>
              </a:rPr>
              <a:t>Информационная поддержка (Создание вкладки на сайте школы «Обновлённые ФГОС» , информирование родителей)</a:t>
            </a:r>
          </a:p>
          <a:p>
            <a:pPr algn="r"/>
            <a:r>
              <a:rPr lang="ru-RU" sz="2800" i="1" dirty="0" smtClean="0">
                <a:latin typeface="Cambria" panose="02040503050406030204" pitchFamily="18" charset="0"/>
              </a:rPr>
              <a:t>(Срок исполнения: постоянно)</a:t>
            </a:r>
            <a:endParaRPr lang="ru-RU" sz="28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5362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5265" y="115685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265" y="823571"/>
            <a:ext cx="31274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Cambria" panose="02040503050406030204" pitchFamily="18" charset="0"/>
              </a:rPr>
              <a:t>https://edsoo.ru/</a:t>
            </a:r>
            <a:endParaRPr lang="ru-RU" sz="2800" b="1" dirty="0">
              <a:solidFill>
                <a:srgbClr val="0000CC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110" t="14897" r="36089" b="16543"/>
          <a:stretch/>
        </p:blipFill>
        <p:spPr>
          <a:xfrm>
            <a:off x="2145288" y="1690255"/>
            <a:ext cx="7910945" cy="5015346"/>
          </a:xfrm>
          <a:prstGeom prst="rect">
            <a:avLst/>
          </a:prstGeom>
          <a:ln>
            <a:solidFill>
              <a:srgbClr val="0000CC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267984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5265" y="115685"/>
            <a:ext cx="10650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Внедрение обновлённых ФГОС НОО и ООО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8116" t="14613" r="9254" b="5158"/>
          <a:stretch/>
        </p:blipFill>
        <p:spPr>
          <a:xfrm>
            <a:off x="775265" y="1039090"/>
            <a:ext cx="10751127" cy="5818910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4" name="Стрелка вниз 3"/>
          <p:cNvSpPr/>
          <p:nvPr/>
        </p:nvSpPr>
        <p:spPr>
          <a:xfrm rot="1905094">
            <a:off x="10379183" y="1319210"/>
            <a:ext cx="799497" cy="15488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ООП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 rot="1905094">
            <a:off x="8079328" y="1471610"/>
            <a:ext cx="799497" cy="15488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 rot="1905094">
            <a:off x="4172346" y="3438956"/>
            <a:ext cx="799497" cy="15488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4441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1215</Words>
  <Application>Microsoft Office PowerPoint</Application>
  <PresentationFormat>Произвольный</PresentationFormat>
  <Paragraphs>183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ROO</dc:creator>
  <cp:lastModifiedBy>Zam</cp:lastModifiedBy>
  <cp:revision>35</cp:revision>
  <dcterms:created xsi:type="dcterms:W3CDTF">2022-02-20T08:48:27Z</dcterms:created>
  <dcterms:modified xsi:type="dcterms:W3CDTF">2022-02-22T07:08:44Z</dcterms:modified>
</cp:coreProperties>
</file>